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21"/>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5/14/22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5/14/22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5/14/22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5/14/22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5/14/22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5/14/22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5/14/22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5/14/22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F61A-2225-4F43-B4A3-217BC28A7D40}"/>
              </a:ext>
            </a:extLst>
          </p:cNvPr>
          <p:cNvSpPr>
            <a:spLocks noGrp="1"/>
          </p:cNvSpPr>
          <p:nvPr>
            <p:ph type="ctrTitle"/>
          </p:nvPr>
        </p:nvSpPr>
        <p:spPr/>
        <p:txBody>
          <a:bodyPr/>
          <a:lstStyle/>
          <a:p>
            <a:r>
              <a:rPr lang="en-US" dirty="0"/>
              <a:t>Guide for Hosts for Ukraine</a:t>
            </a:r>
            <a:br>
              <a:rPr lang="en-US" dirty="0"/>
            </a:br>
            <a:endParaRPr lang="en-US" dirty="0"/>
          </a:p>
        </p:txBody>
      </p:sp>
      <p:sp>
        <p:nvSpPr>
          <p:cNvPr id="3" name="Subtitle 2">
            <a:extLst>
              <a:ext uri="{FF2B5EF4-FFF2-40B4-BE49-F238E27FC236}">
                <a16:creationId xmlns:a16="http://schemas.microsoft.com/office/drawing/2014/main" id="{36075790-026E-AD45-87C9-68C354A358CB}"/>
              </a:ext>
            </a:extLst>
          </p:cNvPr>
          <p:cNvSpPr>
            <a:spLocks noGrp="1"/>
          </p:cNvSpPr>
          <p:nvPr>
            <p:ph type="subTitle" idx="1"/>
          </p:nvPr>
        </p:nvSpPr>
        <p:spPr/>
        <p:txBody>
          <a:bodyPr/>
          <a:lstStyle/>
          <a:p>
            <a:r>
              <a:rPr lang="en-US" dirty="0"/>
              <a:t>Dr Gill Martin.</a:t>
            </a:r>
          </a:p>
          <a:p>
            <a:r>
              <a:rPr lang="en-US" dirty="0"/>
              <a:t>York City of Sanctuary</a:t>
            </a:r>
          </a:p>
        </p:txBody>
      </p:sp>
    </p:spTree>
    <p:extLst>
      <p:ext uri="{BB962C8B-B14F-4D97-AF65-F5344CB8AC3E}">
        <p14:creationId xmlns:p14="http://schemas.microsoft.com/office/powerpoint/2010/main" val="107331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0FBE7-F185-5246-B237-36FF74402504}"/>
              </a:ext>
            </a:extLst>
          </p:cNvPr>
          <p:cNvSpPr>
            <a:spLocks noGrp="1"/>
          </p:cNvSpPr>
          <p:nvPr>
            <p:ph type="title"/>
          </p:nvPr>
        </p:nvSpPr>
        <p:spPr/>
        <p:txBody>
          <a:bodyPr/>
          <a:lstStyle/>
          <a:p>
            <a:r>
              <a:rPr lang="en-US" dirty="0"/>
              <a:t>Grounding</a:t>
            </a:r>
          </a:p>
        </p:txBody>
      </p:sp>
      <p:sp>
        <p:nvSpPr>
          <p:cNvPr id="3" name="Content Placeholder 2">
            <a:extLst>
              <a:ext uri="{FF2B5EF4-FFF2-40B4-BE49-F238E27FC236}">
                <a16:creationId xmlns:a16="http://schemas.microsoft.com/office/drawing/2014/main" id="{A5A94765-3106-2C41-A16C-900556D37E3C}"/>
              </a:ext>
            </a:extLst>
          </p:cNvPr>
          <p:cNvSpPr>
            <a:spLocks noGrp="1"/>
          </p:cNvSpPr>
          <p:nvPr>
            <p:ph idx="1"/>
          </p:nvPr>
        </p:nvSpPr>
        <p:spPr/>
        <p:txBody>
          <a:bodyPr>
            <a:normAutofit fontScale="92500" lnSpcReduction="10000"/>
          </a:bodyPr>
          <a:lstStyle/>
          <a:p>
            <a:r>
              <a:rPr lang="en-US" dirty="0"/>
              <a:t>If someone is highly stressed, try to ‘ground’ them with the following strategies.</a:t>
            </a:r>
          </a:p>
          <a:p>
            <a:r>
              <a:rPr lang="en-US" dirty="0"/>
              <a:t>One useful exercise for someone who is highly stressed is to describe to you what they can see, what they can hear, what they can touch, what they can smell, and lastly what they can taste.</a:t>
            </a:r>
          </a:p>
          <a:p>
            <a:r>
              <a:rPr lang="en-US" dirty="0"/>
              <a:t>Check how they are sleeping and talk about whether they need help with their sleep.</a:t>
            </a:r>
          </a:p>
          <a:p>
            <a:r>
              <a:rPr lang="en-US" dirty="0"/>
              <a:t>Help them to calm by breathing into their belly when their hands are placed across the belly.</a:t>
            </a:r>
          </a:p>
          <a:p>
            <a:r>
              <a:rPr lang="en-US" dirty="0"/>
              <a:t>Help them to identify a safe place in their mind and to focus on the image to remind themselves of a time they felt safe</a:t>
            </a:r>
          </a:p>
          <a:p>
            <a:r>
              <a:rPr lang="en-US" dirty="0"/>
              <a:t>Encourage them to do something ordinary, going for a walk, or cooking, sitting in the garden. </a:t>
            </a:r>
          </a:p>
          <a:p>
            <a:endParaRPr lang="en-US" dirty="0"/>
          </a:p>
        </p:txBody>
      </p:sp>
    </p:spTree>
    <p:extLst>
      <p:ext uri="{BB962C8B-B14F-4D97-AF65-F5344CB8AC3E}">
        <p14:creationId xmlns:p14="http://schemas.microsoft.com/office/powerpoint/2010/main" val="703585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C957-832F-B74D-BA52-A7EEEA17AB2F}"/>
              </a:ext>
            </a:extLst>
          </p:cNvPr>
          <p:cNvSpPr>
            <a:spLocks noGrp="1"/>
          </p:cNvSpPr>
          <p:nvPr>
            <p:ph type="title"/>
          </p:nvPr>
        </p:nvSpPr>
        <p:spPr/>
        <p:txBody>
          <a:bodyPr/>
          <a:lstStyle/>
          <a:p>
            <a:r>
              <a:rPr lang="en-US" dirty="0"/>
              <a:t>Look after yourself</a:t>
            </a:r>
          </a:p>
        </p:txBody>
      </p:sp>
      <p:sp>
        <p:nvSpPr>
          <p:cNvPr id="3" name="Content Placeholder 2">
            <a:extLst>
              <a:ext uri="{FF2B5EF4-FFF2-40B4-BE49-F238E27FC236}">
                <a16:creationId xmlns:a16="http://schemas.microsoft.com/office/drawing/2014/main" id="{47538C8F-BFE6-5148-B1FA-F6FF369DA70F}"/>
              </a:ext>
            </a:extLst>
          </p:cNvPr>
          <p:cNvSpPr>
            <a:spLocks noGrp="1"/>
          </p:cNvSpPr>
          <p:nvPr>
            <p:ph idx="1"/>
          </p:nvPr>
        </p:nvSpPr>
        <p:spPr/>
        <p:txBody>
          <a:bodyPr>
            <a:normAutofit lnSpcReduction="10000"/>
          </a:bodyPr>
          <a:lstStyle/>
          <a:p>
            <a:r>
              <a:rPr lang="en-US" dirty="0"/>
              <a:t>You will be trying to keep a delicate balance between your household as a host and the Ukrainian as as guest.</a:t>
            </a:r>
          </a:p>
          <a:p>
            <a:r>
              <a:rPr lang="en-US" dirty="0"/>
              <a:t>Make use of all the resources available to you…Council staff, drop-ins. What is calming and helpful is very personal and if both you and your guest can talk through any problems at an early stage they are easier to resolve.</a:t>
            </a:r>
          </a:p>
          <a:p>
            <a:r>
              <a:rPr lang="en-US" dirty="0"/>
              <a:t>Accept that there will be times when you cannot get it right, however well you get on together. What is happening in Ukraine is toxic and generates powerful emotions, especially for those who still have family members there. </a:t>
            </a:r>
          </a:p>
          <a:p>
            <a:r>
              <a:rPr lang="en-US" dirty="0"/>
              <a:t>Look after yourselves so that you feel strong enough to understand and support your guests without being intrusive.</a:t>
            </a:r>
          </a:p>
        </p:txBody>
      </p:sp>
    </p:spTree>
    <p:extLst>
      <p:ext uri="{BB962C8B-B14F-4D97-AF65-F5344CB8AC3E}">
        <p14:creationId xmlns:p14="http://schemas.microsoft.com/office/powerpoint/2010/main" val="4050510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28FD-A360-3D4A-A930-5559D05091A1}"/>
              </a:ext>
            </a:extLst>
          </p:cNvPr>
          <p:cNvSpPr>
            <a:spLocks noGrp="1"/>
          </p:cNvSpPr>
          <p:nvPr>
            <p:ph type="title"/>
          </p:nvPr>
        </p:nvSpPr>
        <p:spPr/>
        <p:txBody>
          <a:bodyPr/>
          <a:lstStyle/>
          <a:p>
            <a:r>
              <a:rPr lang="en-US" dirty="0"/>
              <a:t>Solace</a:t>
            </a:r>
          </a:p>
        </p:txBody>
      </p:sp>
      <p:sp>
        <p:nvSpPr>
          <p:cNvPr id="3" name="Content Placeholder 2">
            <a:extLst>
              <a:ext uri="{FF2B5EF4-FFF2-40B4-BE49-F238E27FC236}">
                <a16:creationId xmlns:a16="http://schemas.microsoft.com/office/drawing/2014/main" id="{F22E63AF-7B16-2C4D-9DE6-C5365E1B759B}"/>
              </a:ext>
            </a:extLst>
          </p:cNvPr>
          <p:cNvSpPr>
            <a:spLocks noGrp="1"/>
          </p:cNvSpPr>
          <p:nvPr>
            <p:ph idx="1"/>
          </p:nvPr>
        </p:nvSpPr>
        <p:spPr/>
        <p:txBody>
          <a:bodyPr/>
          <a:lstStyle/>
          <a:p>
            <a:r>
              <a:rPr lang="en-US" dirty="0"/>
              <a:t>More information about sleep problems and trauma related distress can be found on the e-learning Modules on the web site of Solace, Surviving Exile and Persecution. Solace is a specialist therapeutic service for refugees and asylum seekers based in Leeds and has fifteen years of experience in this field. </a:t>
            </a:r>
          </a:p>
          <a:p>
            <a:r>
              <a:rPr lang="en-US" dirty="0"/>
              <a:t>Solace-</a:t>
            </a:r>
            <a:r>
              <a:rPr lang="en-US" dirty="0" err="1"/>
              <a:t>uk.org.uk</a:t>
            </a:r>
            <a:r>
              <a:rPr lang="en-US" dirty="0"/>
              <a:t>/training</a:t>
            </a:r>
            <a:r>
              <a:rPr lang="en-US"/>
              <a:t>/relaxation-techniques</a:t>
            </a:r>
            <a:endParaRPr lang="en-US" dirty="0"/>
          </a:p>
        </p:txBody>
      </p:sp>
    </p:spTree>
    <p:extLst>
      <p:ext uri="{BB962C8B-B14F-4D97-AF65-F5344CB8AC3E}">
        <p14:creationId xmlns:p14="http://schemas.microsoft.com/office/powerpoint/2010/main" val="415673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13F34-9412-9C48-BD1E-BB8D5C6EC4F8}"/>
              </a:ext>
            </a:extLst>
          </p:cNvPr>
          <p:cNvSpPr>
            <a:spLocks noGrp="1"/>
          </p:cNvSpPr>
          <p:nvPr>
            <p:ph type="title"/>
          </p:nvPr>
        </p:nvSpPr>
        <p:spPr/>
        <p:txBody>
          <a:bodyPr/>
          <a:lstStyle/>
          <a:p>
            <a:r>
              <a:rPr lang="en-US" dirty="0"/>
              <a:t>A safe place</a:t>
            </a:r>
          </a:p>
        </p:txBody>
      </p:sp>
      <p:sp>
        <p:nvSpPr>
          <p:cNvPr id="3" name="Content Placeholder 2">
            <a:extLst>
              <a:ext uri="{FF2B5EF4-FFF2-40B4-BE49-F238E27FC236}">
                <a16:creationId xmlns:a16="http://schemas.microsoft.com/office/drawing/2014/main" id="{154B655D-3411-0A4C-95F5-3C0401E1104E}"/>
              </a:ext>
            </a:extLst>
          </p:cNvPr>
          <p:cNvSpPr>
            <a:spLocks noGrp="1"/>
          </p:cNvSpPr>
          <p:nvPr>
            <p:ph idx="1"/>
          </p:nvPr>
        </p:nvSpPr>
        <p:spPr/>
        <p:txBody>
          <a:bodyPr>
            <a:normAutofit/>
          </a:bodyPr>
          <a:lstStyle/>
          <a:p>
            <a:pPr marL="0" indent="0">
              <a:buNone/>
            </a:pPr>
            <a:r>
              <a:rPr lang="en-US" sz="2000" dirty="0"/>
              <a:t>Welcome your guests but don’t overwhelm them</a:t>
            </a:r>
          </a:p>
          <a:p>
            <a:pPr marL="0" indent="0">
              <a:buNone/>
            </a:pPr>
            <a:r>
              <a:rPr lang="en-US" sz="2000" dirty="0"/>
              <a:t>Allow them space to arrive.</a:t>
            </a:r>
          </a:p>
          <a:p>
            <a:pPr marL="0" indent="0">
              <a:buNone/>
            </a:pPr>
            <a:r>
              <a:rPr lang="en-US" sz="2000" dirty="0"/>
              <a:t>Take them for a wander around your </a:t>
            </a:r>
            <a:r>
              <a:rPr lang="en-US" sz="2000" dirty="0" err="1"/>
              <a:t>neighbourhood</a:t>
            </a:r>
            <a:r>
              <a:rPr lang="en-US" sz="2000" dirty="0"/>
              <a:t>.</a:t>
            </a:r>
          </a:p>
          <a:p>
            <a:pPr marL="0" indent="0">
              <a:buNone/>
            </a:pPr>
            <a:r>
              <a:rPr lang="en-US" sz="2000" dirty="0"/>
              <a:t>They probably won’t remember very much about what you have said but you can remind them later</a:t>
            </a:r>
          </a:p>
          <a:p>
            <a:pPr marL="0" indent="0">
              <a:buNone/>
            </a:pPr>
            <a:r>
              <a:rPr lang="en-US" sz="2000" dirty="0"/>
              <a:t>Talk about everyday things, where the shops are, show them a park, a green space.</a:t>
            </a:r>
          </a:p>
          <a:p>
            <a:pPr marL="0" indent="0">
              <a:buNone/>
            </a:pPr>
            <a:r>
              <a:rPr lang="en-US" sz="2000" dirty="0"/>
              <a:t>Create a calm atmosphere.</a:t>
            </a:r>
          </a:p>
          <a:p>
            <a:pPr marL="0" indent="0">
              <a:buNone/>
            </a:pPr>
            <a:endParaRPr lang="en-US" sz="2000" dirty="0"/>
          </a:p>
        </p:txBody>
      </p:sp>
    </p:spTree>
    <p:extLst>
      <p:ext uri="{BB962C8B-B14F-4D97-AF65-F5344CB8AC3E}">
        <p14:creationId xmlns:p14="http://schemas.microsoft.com/office/powerpoint/2010/main" val="299923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1BCF4-1A7E-AB4B-9CD5-FD45B59E8600}"/>
              </a:ext>
            </a:extLst>
          </p:cNvPr>
          <p:cNvSpPr>
            <a:spLocks noGrp="1"/>
          </p:cNvSpPr>
          <p:nvPr>
            <p:ph type="title"/>
          </p:nvPr>
        </p:nvSpPr>
        <p:spPr/>
        <p:txBody>
          <a:bodyPr/>
          <a:lstStyle/>
          <a:p>
            <a:r>
              <a:rPr lang="en-US" dirty="0"/>
              <a:t>Talking and</a:t>
            </a:r>
            <a:br>
              <a:rPr lang="en-US" dirty="0"/>
            </a:br>
            <a:r>
              <a:rPr lang="en-US" dirty="0"/>
              <a:t>Explaining</a:t>
            </a:r>
          </a:p>
        </p:txBody>
      </p:sp>
      <p:sp>
        <p:nvSpPr>
          <p:cNvPr id="3" name="Content Placeholder 2">
            <a:extLst>
              <a:ext uri="{FF2B5EF4-FFF2-40B4-BE49-F238E27FC236}">
                <a16:creationId xmlns:a16="http://schemas.microsoft.com/office/drawing/2014/main" id="{01D32FB6-5641-F549-B7E3-7EB6B48CFC01}"/>
              </a:ext>
            </a:extLst>
          </p:cNvPr>
          <p:cNvSpPr>
            <a:spLocks noGrp="1"/>
          </p:cNvSpPr>
          <p:nvPr>
            <p:ph idx="1"/>
          </p:nvPr>
        </p:nvSpPr>
        <p:spPr/>
        <p:txBody>
          <a:bodyPr/>
          <a:lstStyle/>
          <a:p>
            <a:r>
              <a:rPr lang="en-US" dirty="0"/>
              <a:t>Allow the guests to take the lead in speaking about what their worries are</a:t>
            </a:r>
          </a:p>
          <a:p>
            <a:r>
              <a:rPr lang="en-US" dirty="0"/>
              <a:t>Try not to probe for information about their experiences.</a:t>
            </a:r>
          </a:p>
          <a:p>
            <a:r>
              <a:rPr lang="en-US" dirty="0"/>
              <a:t>Don’t give your opinions about the politics of the war. At least not until you know each other much better.</a:t>
            </a:r>
          </a:p>
          <a:p>
            <a:r>
              <a:rPr lang="en-US" dirty="0"/>
              <a:t>Reassure them about privacy and don’t repeat what they have told you to other people.</a:t>
            </a:r>
          </a:p>
          <a:p>
            <a:r>
              <a:rPr lang="en-US" dirty="0"/>
              <a:t>Explain the way your household works, whether you usually eat together for example, or if they are cooking in your kitchen who cleans up what.</a:t>
            </a:r>
          </a:p>
          <a:p>
            <a:r>
              <a:rPr lang="en-US" dirty="0"/>
              <a:t>If you have an animal/s explain the house rules about where they are allowed and what they are fed.</a:t>
            </a:r>
          </a:p>
        </p:txBody>
      </p:sp>
    </p:spTree>
    <p:extLst>
      <p:ext uri="{BB962C8B-B14F-4D97-AF65-F5344CB8AC3E}">
        <p14:creationId xmlns:p14="http://schemas.microsoft.com/office/powerpoint/2010/main" val="23346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B83D5-B9A4-0C4F-8352-824ABD8C782D}"/>
              </a:ext>
            </a:extLst>
          </p:cNvPr>
          <p:cNvSpPr>
            <a:spLocks noGrp="1"/>
          </p:cNvSpPr>
          <p:nvPr>
            <p:ph type="title"/>
          </p:nvPr>
        </p:nvSpPr>
        <p:spPr/>
        <p:txBody>
          <a:bodyPr/>
          <a:lstStyle/>
          <a:p>
            <a:r>
              <a:rPr lang="en-US" dirty="0"/>
              <a:t>The first few days/weeks</a:t>
            </a:r>
          </a:p>
        </p:txBody>
      </p:sp>
      <p:sp>
        <p:nvSpPr>
          <p:cNvPr id="3" name="Content Placeholder 2">
            <a:extLst>
              <a:ext uri="{FF2B5EF4-FFF2-40B4-BE49-F238E27FC236}">
                <a16:creationId xmlns:a16="http://schemas.microsoft.com/office/drawing/2014/main" id="{303A6B00-EE46-1D4C-9559-568433199DA6}"/>
              </a:ext>
            </a:extLst>
          </p:cNvPr>
          <p:cNvSpPr>
            <a:spLocks noGrp="1"/>
          </p:cNvSpPr>
          <p:nvPr>
            <p:ph idx="1"/>
          </p:nvPr>
        </p:nvSpPr>
        <p:spPr/>
        <p:txBody>
          <a:bodyPr/>
          <a:lstStyle/>
          <a:p>
            <a:r>
              <a:rPr lang="en-US" dirty="0"/>
              <a:t>There will need to be time spent dealing with practical matters. Finance being an important element and Radio 4 Money Box (April 2022) highlighted the Halifax as the bank with the fewest problems when people tried to open an account. Those receiving benefits need to have an account to receive the money.</a:t>
            </a:r>
          </a:p>
          <a:p>
            <a:r>
              <a:rPr lang="en-US" dirty="0"/>
              <a:t>Similarly schools and GP’s take time to sort out.</a:t>
            </a:r>
          </a:p>
          <a:p>
            <a:r>
              <a:rPr lang="en-US" dirty="0"/>
              <a:t>All those practicalities keep the </a:t>
            </a:r>
            <a:r>
              <a:rPr lang="en-US" dirty="0" err="1"/>
              <a:t>Ukranian’s</a:t>
            </a:r>
            <a:r>
              <a:rPr lang="en-US" dirty="0"/>
              <a:t> anxieties at bay while they are busy. It is later that some of the deeper feelings begin to emerge.</a:t>
            </a:r>
          </a:p>
          <a:p>
            <a:endParaRPr lang="en-US" dirty="0"/>
          </a:p>
        </p:txBody>
      </p:sp>
    </p:spTree>
    <p:extLst>
      <p:ext uri="{BB962C8B-B14F-4D97-AF65-F5344CB8AC3E}">
        <p14:creationId xmlns:p14="http://schemas.microsoft.com/office/powerpoint/2010/main" val="162413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51AF7-D0C0-3F4D-9884-D25C8BD344A7}"/>
              </a:ext>
            </a:extLst>
          </p:cNvPr>
          <p:cNvSpPr>
            <a:spLocks noGrp="1"/>
          </p:cNvSpPr>
          <p:nvPr>
            <p:ph type="title"/>
          </p:nvPr>
        </p:nvSpPr>
        <p:spPr/>
        <p:txBody>
          <a:bodyPr/>
          <a:lstStyle/>
          <a:p>
            <a:r>
              <a:rPr lang="en-US" dirty="0"/>
              <a:t>Emotional stress</a:t>
            </a:r>
          </a:p>
        </p:txBody>
      </p:sp>
      <p:sp>
        <p:nvSpPr>
          <p:cNvPr id="3" name="Content Placeholder 2">
            <a:extLst>
              <a:ext uri="{FF2B5EF4-FFF2-40B4-BE49-F238E27FC236}">
                <a16:creationId xmlns:a16="http://schemas.microsoft.com/office/drawing/2014/main" id="{5F907356-4FED-CF48-A0A5-748F718D7055}"/>
              </a:ext>
            </a:extLst>
          </p:cNvPr>
          <p:cNvSpPr>
            <a:spLocks noGrp="1"/>
          </p:cNvSpPr>
          <p:nvPr>
            <p:ph idx="1"/>
          </p:nvPr>
        </p:nvSpPr>
        <p:spPr/>
        <p:txBody>
          <a:bodyPr>
            <a:normAutofit/>
          </a:bodyPr>
          <a:lstStyle/>
          <a:p>
            <a:r>
              <a:rPr lang="en-US" dirty="0"/>
              <a:t>Not everyone will suffer from trauma. Everyone will be shocked to some degree because the war began suddenly and the intensity of it was not expected.</a:t>
            </a:r>
          </a:p>
          <a:p>
            <a:r>
              <a:rPr lang="en-US" dirty="0"/>
              <a:t>For some, connecting with others will be important so help the guests know where to find the languages classes, the drop-ins and the contact details for the local third sector </a:t>
            </a:r>
            <a:r>
              <a:rPr lang="en-US" dirty="0" err="1"/>
              <a:t>organisations</a:t>
            </a:r>
            <a:r>
              <a:rPr lang="en-US" dirty="0"/>
              <a:t> with experience of refugees. </a:t>
            </a:r>
          </a:p>
          <a:p>
            <a:r>
              <a:rPr lang="en-US" dirty="0"/>
              <a:t>For a few people, time on their own will be important and large groups might be felt to be overwhelming. Try to be sensitive to what the guest might prefer.</a:t>
            </a:r>
          </a:p>
          <a:p>
            <a:r>
              <a:rPr lang="en-US" dirty="0"/>
              <a:t>Encourage the guests to limit the amount of time they watch the television news. While they want to know what is happening in Ukraine, this can also create secondary trauma.</a:t>
            </a:r>
          </a:p>
        </p:txBody>
      </p:sp>
    </p:spTree>
    <p:extLst>
      <p:ext uri="{BB962C8B-B14F-4D97-AF65-F5344CB8AC3E}">
        <p14:creationId xmlns:p14="http://schemas.microsoft.com/office/powerpoint/2010/main" val="177710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FDA6-207D-6646-9F50-FDA0259F2761}"/>
              </a:ext>
            </a:extLst>
          </p:cNvPr>
          <p:cNvSpPr>
            <a:spLocks noGrp="1"/>
          </p:cNvSpPr>
          <p:nvPr>
            <p:ph type="title"/>
          </p:nvPr>
        </p:nvSpPr>
        <p:spPr/>
        <p:txBody>
          <a:bodyPr/>
          <a:lstStyle/>
          <a:p>
            <a:r>
              <a:rPr lang="en-US" dirty="0"/>
              <a:t>Coping strategies</a:t>
            </a:r>
          </a:p>
        </p:txBody>
      </p:sp>
      <p:sp>
        <p:nvSpPr>
          <p:cNvPr id="3" name="Content Placeholder 2">
            <a:extLst>
              <a:ext uri="{FF2B5EF4-FFF2-40B4-BE49-F238E27FC236}">
                <a16:creationId xmlns:a16="http://schemas.microsoft.com/office/drawing/2014/main" id="{2A11239C-5303-064A-A253-FAA1501BA4EC}"/>
              </a:ext>
            </a:extLst>
          </p:cNvPr>
          <p:cNvSpPr>
            <a:spLocks noGrp="1"/>
          </p:cNvSpPr>
          <p:nvPr>
            <p:ph idx="1"/>
          </p:nvPr>
        </p:nvSpPr>
        <p:spPr/>
        <p:txBody>
          <a:bodyPr/>
          <a:lstStyle/>
          <a:p>
            <a:r>
              <a:rPr lang="en-US" dirty="0"/>
              <a:t>Everyone has different strategies to manage stress in their lives. Respond to how much the guest/s want connection with others or need to find a calming quiet place.</a:t>
            </a:r>
          </a:p>
          <a:p>
            <a:r>
              <a:rPr lang="en-US" dirty="0"/>
              <a:t>Remember what your own coping strategies are in terms of closeness or solitude, so that your own patterns are taken into consideration.</a:t>
            </a:r>
          </a:p>
          <a:p>
            <a:r>
              <a:rPr lang="en-US" dirty="0"/>
              <a:t>In your desire to help, don’t ignore your own needs. Allow time to find a kind of balance in the new household. </a:t>
            </a:r>
          </a:p>
          <a:p>
            <a:r>
              <a:rPr lang="en-US" dirty="0"/>
              <a:t>Respect the privacy of the guests but it is your home and you need to remember your need for privacy from time to time also.</a:t>
            </a:r>
          </a:p>
        </p:txBody>
      </p:sp>
    </p:spTree>
    <p:extLst>
      <p:ext uri="{BB962C8B-B14F-4D97-AF65-F5344CB8AC3E}">
        <p14:creationId xmlns:p14="http://schemas.microsoft.com/office/powerpoint/2010/main" val="4719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F894F-563D-974A-A9BB-6A4B265994EC}"/>
              </a:ext>
            </a:extLst>
          </p:cNvPr>
          <p:cNvSpPr>
            <a:spLocks noGrp="1"/>
          </p:cNvSpPr>
          <p:nvPr>
            <p:ph type="title"/>
          </p:nvPr>
        </p:nvSpPr>
        <p:spPr/>
        <p:txBody>
          <a:bodyPr/>
          <a:lstStyle/>
          <a:p>
            <a:r>
              <a:rPr lang="en-US" dirty="0"/>
              <a:t>Interpreter guide</a:t>
            </a:r>
          </a:p>
        </p:txBody>
      </p:sp>
      <p:sp>
        <p:nvSpPr>
          <p:cNvPr id="3" name="Content Placeholder 2">
            <a:extLst>
              <a:ext uri="{FF2B5EF4-FFF2-40B4-BE49-F238E27FC236}">
                <a16:creationId xmlns:a16="http://schemas.microsoft.com/office/drawing/2014/main" id="{A11FEFA1-FEE9-3341-91DF-C6058E31B428}"/>
              </a:ext>
            </a:extLst>
          </p:cNvPr>
          <p:cNvSpPr>
            <a:spLocks noGrp="1"/>
          </p:cNvSpPr>
          <p:nvPr>
            <p:ph idx="1"/>
          </p:nvPr>
        </p:nvSpPr>
        <p:spPr/>
        <p:txBody>
          <a:bodyPr/>
          <a:lstStyle/>
          <a:p>
            <a:pPr marL="0" indent="0">
              <a:buNone/>
            </a:pPr>
            <a:r>
              <a:rPr lang="en-US" u="sng" dirty="0"/>
              <a:t>Never</a:t>
            </a:r>
            <a:r>
              <a:rPr lang="en-US" dirty="0"/>
              <a:t> use a child below sixteen as an interpreter.</a:t>
            </a:r>
          </a:p>
          <a:p>
            <a:pPr marL="0" indent="0">
              <a:buNone/>
            </a:pPr>
            <a:r>
              <a:rPr lang="en-US" dirty="0"/>
              <a:t>It is advisable to avoid using a </a:t>
            </a:r>
            <a:r>
              <a:rPr lang="en-US" dirty="0" err="1"/>
              <a:t>Ukranian</a:t>
            </a:r>
            <a:r>
              <a:rPr lang="en-US" dirty="0"/>
              <a:t> who has recently arrived in the country as an interpreter, because they may have had their own difficult experiences. They may seem confident but interpreters cannot anticipate what they have to translate.</a:t>
            </a:r>
          </a:p>
        </p:txBody>
      </p:sp>
    </p:spTree>
    <p:extLst>
      <p:ext uri="{BB962C8B-B14F-4D97-AF65-F5344CB8AC3E}">
        <p14:creationId xmlns:p14="http://schemas.microsoft.com/office/powerpoint/2010/main" val="218525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6118A-C39B-B948-A64F-E14CF7733C74}"/>
              </a:ext>
            </a:extLst>
          </p:cNvPr>
          <p:cNvSpPr>
            <a:spLocks noGrp="1"/>
          </p:cNvSpPr>
          <p:nvPr>
            <p:ph type="title"/>
          </p:nvPr>
        </p:nvSpPr>
        <p:spPr/>
        <p:txBody>
          <a:bodyPr>
            <a:normAutofit fontScale="90000"/>
          </a:bodyPr>
          <a:lstStyle/>
          <a:p>
            <a:r>
              <a:rPr lang="en-US" dirty="0" err="1"/>
              <a:t>Recognising</a:t>
            </a:r>
            <a:r>
              <a:rPr lang="en-US" dirty="0"/>
              <a:t> the difference between distress and trauma</a:t>
            </a:r>
          </a:p>
        </p:txBody>
      </p:sp>
      <p:sp>
        <p:nvSpPr>
          <p:cNvPr id="3" name="Content Placeholder 2">
            <a:extLst>
              <a:ext uri="{FF2B5EF4-FFF2-40B4-BE49-F238E27FC236}">
                <a16:creationId xmlns:a16="http://schemas.microsoft.com/office/drawing/2014/main" id="{89AF3F8B-40F9-F741-9DD2-36121D1415D8}"/>
              </a:ext>
            </a:extLst>
          </p:cNvPr>
          <p:cNvSpPr>
            <a:spLocks noGrp="1"/>
          </p:cNvSpPr>
          <p:nvPr>
            <p:ph idx="1"/>
          </p:nvPr>
        </p:nvSpPr>
        <p:spPr/>
        <p:txBody>
          <a:bodyPr/>
          <a:lstStyle/>
          <a:p>
            <a:r>
              <a:rPr lang="en-US" dirty="0"/>
              <a:t>Distress is what we all experience but traumatic experiences are different. They overwhelm the brain’s memory system and can be triggered unexpectedly. The person may express strong emotions and may find it difficult to control this reaction. </a:t>
            </a:r>
          </a:p>
          <a:p>
            <a:r>
              <a:rPr lang="en-US" dirty="0"/>
              <a:t>There may be moments when the guests are struggling with strong emotional feelings or when the emotional ‘temperature’ in the house feels raised. </a:t>
            </a:r>
          </a:p>
          <a:p>
            <a:r>
              <a:rPr lang="en-US" dirty="0"/>
              <a:t>This may be an indicator that you need to find ways of calming the atmosphere.  Checking with people about sleep patterns or intrusive thoughts might be constructive, if done carefully. Ask for advice if you need support.</a:t>
            </a:r>
          </a:p>
        </p:txBody>
      </p:sp>
    </p:spTree>
    <p:extLst>
      <p:ext uri="{BB962C8B-B14F-4D97-AF65-F5344CB8AC3E}">
        <p14:creationId xmlns:p14="http://schemas.microsoft.com/office/powerpoint/2010/main" val="421343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B9557-5E63-C445-A63D-47DBD9B8FC56}"/>
              </a:ext>
            </a:extLst>
          </p:cNvPr>
          <p:cNvSpPr>
            <a:spLocks noGrp="1"/>
          </p:cNvSpPr>
          <p:nvPr>
            <p:ph type="title"/>
          </p:nvPr>
        </p:nvSpPr>
        <p:spPr/>
        <p:txBody>
          <a:bodyPr/>
          <a:lstStyle/>
          <a:p>
            <a:r>
              <a:rPr lang="en-US" dirty="0"/>
              <a:t>Being there.</a:t>
            </a:r>
          </a:p>
        </p:txBody>
      </p:sp>
      <p:sp>
        <p:nvSpPr>
          <p:cNvPr id="3" name="Content Placeholder 2">
            <a:extLst>
              <a:ext uri="{FF2B5EF4-FFF2-40B4-BE49-F238E27FC236}">
                <a16:creationId xmlns:a16="http://schemas.microsoft.com/office/drawing/2014/main" id="{6CC16FCE-279B-EA4B-8EEC-EBEE9AA0D91C}"/>
              </a:ext>
            </a:extLst>
          </p:cNvPr>
          <p:cNvSpPr>
            <a:spLocks noGrp="1"/>
          </p:cNvSpPr>
          <p:nvPr>
            <p:ph idx="1"/>
          </p:nvPr>
        </p:nvSpPr>
        <p:spPr/>
        <p:txBody>
          <a:bodyPr/>
          <a:lstStyle/>
          <a:p>
            <a:r>
              <a:rPr lang="en-US" dirty="0"/>
              <a:t>There is much to be said for simply being available if someone wants to talk, rather than asking questions.</a:t>
            </a:r>
          </a:p>
          <a:p>
            <a:r>
              <a:rPr lang="en-US" dirty="0"/>
              <a:t>Even if you think that speaking to doctor might help, the priority is to respect the person’s privacy, and their right to their own decisions.</a:t>
            </a:r>
          </a:p>
          <a:p>
            <a:r>
              <a:rPr lang="en-US" dirty="0"/>
              <a:t>Unless…..their difficulties are intruding on the atmosphere of your home, in which case you need professional intervention.</a:t>
            </a:r>
          </a:p>
        </p:txBody>
      </p:sp>
    </p:spTree>
    <p:extLst>
      <p:ext uri="{BB962C8B-B14F-4D97-AF65-F5344CB8AC3E}">
        <p14:creationId xmlns:p14="http://schemas.microsoft.com/office/powerpoint/2010/main" val="52712222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175</TotalTime>
  <Words>1112</Words>
  <Application>Microsoft Macintosh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 Light</vt:lpstr>
      <vt:lpstr>Rockwell</vt:lpstr>
      <vt:lpstr>Wingdings</vt:lpstr>
      <vt:lpstr>Atlas</vt:lpstr>
      <vt:lpstr>Guide for Hosts for Ukraine </vt:lpstr>
      <vt:lpstr>A safe place</vt:lpstr>
      <vt:lpstr>Talking and Explaining</vt:lpstr>
      <vt:lpstr>The first few days/weeks</vt:lpstr>
      <vt:lpstr>Emotional stress</vt:lpstr>
      <vt:lpstr>Coping strategies</vt:lpstr>
      <vt:lpstr>Interpreter guide</vt:lpstr>
      <vt:lpstr>Recognising the difference between distress and trauma</vt:lpstr>
      <vt:lpstr>Being there.</vt:lpstr>
      <vt:lpstr>Grounding</vt:lpstr>
      <vt:lpstr>Look after yourself</vt:lpstr>
      <vt:lpstr>Solace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for Hosts for Ukraine </dc:title>
  <dc:creator>Gill Martin</dc:creator>
  <cp:lastModifiedBy>Gill Martin</cp:lastModifiedBy>
  <cp:revision>16</cp:revision>
  <dcterms:created xsi:type="dcterms:W3CDTF">2022-04-23T15:06:33Z</dcterms:created>
  <dcterms:modified xsi:type="dcterms:W3CDTF">2022-05-14T17:19:00Z</dcterms:modified>
</cp:coreProperties>
</file>